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F964DFCA-A271-4336-AD59-A7C6D15DDC0E}"/>
    <pc:docChg chg="undo custSel modSld">
      <pc:chgData name="Carli Hansen" userId="bcafb5cc-c472-48e4-901a-b2958ad60e60" providerId="ADAL" clId="{F964DFCA-A271-4336-AD59-A7C6D15DDC0E}" dt="2022-12-06T22:19:15.742" v="148" actId="20577"/>
      <pc:docMkLst>
        <pc:docMk/>
      </pc:docMkLst>
      <pc:sldChg chg="modSp mod">
        <pc:chgData name="Carli Hansen" userId="bcafb5cc-c472-48e4-901a-b2958ad60e60" providerId="ADAL" clId="{F964DFCA-A271-4336-AD59-A7C6D15DDC0E}" dt="2022-12-06T22:14:15.045" v="27" actId="20577"/>
        <pc:sldMkLst>
          <pc:docMk/>
          <pc:sldMk cId="4022481384" sldId="256"/>
        </pc:sldMkLst>
        <pc:spChg chg="mod">
          <ac:chgData name="Carli Hansen" userId="bcafb5cc-c472-48e4-901a-b2958ad60e60" providerId="ADAL" clId="{F964DFCA-A271-4336-AD59-A7C6D15DDC0E}" dt="2022-12-06T22:14:15.045" v="27" actId="20577"/>
          <ac:spMkLst>
            <pc:docMk/>
            <pc:sldMk cId="4022481384" sldId="256"/>
            <ac:spMk id="3" creationId="{00000000-0000-0000-0000-000000000000}"/>
          </ac:spMkLst>
        </pc:spChg>
      </pc:sldChg>
      <pc:sldChg chg="modSp mod">
        <pc:chgData name="Carli Hansen" userId="bcafb5cc-c472-48e4-901a-b2958ad60e60" providerId="ADAL" clId="{F964DFCA-A271-4336-AD59-A7C6D15DDC0E}" dt="2022-12-06T22:15:26.326" v="43" actId="20577"/>
        <pc:sldMkLst>
          <pc:docMk/>
          <pc:sldMk cId="2352622885" sldId="258"/>
        </pc:sldMkLst>
        <pc:spChg chg="mod">
          <ac:chgData name="Carli Hansen" userId="bcafb5cc-c472-48e4-901a-b2958ad60e60" providerId="ADAL" clId="{F964DFCA-A271-4336-AD59-A7C6D15DDC0E}" dt="2022-12-06T22:14:45.098" v="30" actId="20577"/>
          <ac:spMkLst>
            <pc:docMk/>
            <pc:sldMk cId="2352622885" sldId="258"/>
            <ac:spMk id="2" creationId="{00000000-0000-0000-0000-000000000000}"/>
          </ac:spMkLst>
        </pc:spChg>
        <pc:spChg chg="mod">
          <ac:chgData name="Carli Hansen" userId="bcafb5cc-c472-48e4-901a-b2958ad60e60" providerId="ADAL" clId="{F964DFCA-A271-4336-AD59-A7C6D15DDC0E}" dt="2022-12-06T22:15:26.326" v="43" actId="20577"/>
          <ac:spMkLst>
            <pc:docMk/>
            <pc:sldMk cId="2352622885" sldId="258"/>
            <ac:spMk id="3" creationId="{00000000-0000-0000-0000-000000000000}"/>
          </ac:spMkLst>
        </pc:spChg>
      </pc:sldChg>
      <pc:sldChg chg="modSp mod">
        <pc:chgData name="Carli Hansen" userId="bcafb5cc-c472-48e4-901a-b2958ad60e60" providerId="ADAL" clId="{F964DFCA-A271-4336-AD59-A7C6D15DDC0E}" dt="2022-12-06T22:15:41.806" v="45" actId="20577"/>
        <pc:sldMkLst>
          <pc:docMk/>
          <pc:sldMk cId="80098362" sldId="259"/>
        </pc:sldMkLst>
        <pc:spChg chg="mod">
          <ac:chgData name="Carli Hansen" userId="bcafb5cc-c472-48e4-901a-b2958ad60e60" providerId="ADAL" clId="{F964DFCA-A271-4336-AD59-A7C6D15DDC0E}" dt="2022-12-06T22:15:41.806" v="45" actId="20577"/>
          <ac:spMkLst>
            <pc:docMk/>
            <pc:sldMk cId="80098362" sldId="259"/>
            <ac:spMk id="3" creationId="{00000000-0000-0000-0000-000000000000}"/>
          </ac:spMkLst>
        </pc:spChg>
      </pc:sldChg>
      <pc:sldChg chg="modSp mod">
        <pc:chgData name="Carli Hansen" userId="bcafb5cc-c472-48e4-901a-b2958ad60e60" providerId="ADAL" clId="{F964DFCA-A271-4336-AD59-A7C6D15DDC0E}" dt="2022-12-06T22:16:13.621" v="59" actId="15"/>
        <pc:sldMkLst>
          <pc:docMk/>
          <pc:sldMk cId="987276388" sldId="260"/>
        </pc:sldMkLst>
        <pc:spChg chg="mod">
          <ac:chgData name="Carli Hansen" userId="bcafb5cc-c472-48e4-901a-b2958ad60e60" providerId="ADAL" clId="{F964DFCA-A271-4336-AD59-A7C6D15DDC0E}" dt="2022-12-06T22:15:57.806" v="50" actId="20577"/>
          <ac:spMkLst>
            <pc:docMk/>
            <pc:sldMk cId="987276388" sldId="260"/>
            <ac:spMk id="2" creationId="{00000000-0000-0000-0000-000000000000}"/>
          </ac:spMkLst>
        </pc:spChg>
        <pc:spChg chg="mod">
          <ac:chgData name="Carli Hansen" userId="bcafb5cc-c472-48e4-901a-b2958ad60e60" providerId="ADAL" clId="{F964DFCA-A271-4336-AD59-A7C6D15DDC0E}" dt="2022-12-06T22:16:13.621" v="59" actId="15"/>
          <ac:spMkLst>
            <pc:docMk/>
            <pc:sldMk cId="987276388" sldId="260"/>
            <ac:spMk id="3" creationId="{00000000-0000-0000-0000-000000000000}"/>
          </ac:spMkLst>
        </pc:spChg>
      </pc:sldChg>
      <pc:sldChg chg="modSp mod">
        <pc:chgData name="Carli Hansen" userId="bcafb5cc-c472-48e4-901a-b2958ad60e60" providerId="ADAL" clId="{F964DFCA-A271-4336-AD59-A7C6D15DDC0E}" dt="2022-12-06T22:16:54.619" v="83" actId="20577"/>
        <pc:sldMkLst>
          <pc:docMk/>
          <pc:sldMk cId="3384499834" sldId="261"/>
        </pc:sldMkLst>
        <pc:spChg chg="mod">
          <ac:chgData name="Carli Hansen" userId="bcafb5cc-c472-48e4-901a-b2958ad60e60" providerId="ADAL" clId="{F964DFCA-A271-4336-AD59-A7C6D15DDC0E}" dt="2022-12-06T22:16:18.740" v="60" actId="20577"/>
          <ac:spMkLst>
            <pc:docMk/>
            <pc:sldMk cId="3384499834" sldId="261"/>
            <ac:spMk id="2" creationId="{00000000-0000-0000-0000-000000000000}"/>
          </ac:spMkLst>
        </pc:spChg>
        <pc:spChg chg="mod">
          <ac:chgData name="Carli Hansen" userId="bcafb5cc-c472-48e4-901a-b2958ad60e60" providerId="ADAL" clId="{F964DFCA-A271-4336-AD59-A7C6D15DDC0E}" dt="2022-12-06T22:16:54.619" v="83" actId="20577"/>
          <ac:spMkLst>
            <pc:docMk/>
            <pc:sldMk cId="3384499834" sldId="261"/>
            <ac:spMk id="3" creationId="{00000000-0000-0000-0000-000000000000}"/>
          </ac:spMkLst>
        </pc:spChg>
      </pc:sldChg>
      <pc:sldChg chg="modSp mod">
        <pc:chgData name="Carli Hansen" userId="bcafb5cc-c472-48e4-901a-b2958ad60e60" providerId="ADAL" clId="{F964DFCA-A271-4336-AD59-A7C6D15DDC0E}" dt="2022-12-06T22:17:23.486" v="87" actId="20577"/>
        <pc:sldMkLst>
          <pc:docMk/>
          <pc:sldMk cId="1599500132" sldId="262"/>
        </pc:sldMkLst>
        <pc:spChg chg="mod">
          <ac:chgData name="Carli Hansen" userId="bcafb5cc-c472-48e4-901a-b2958ad60e60" providerId="ADAL" clId="{F964DFCA-A271-4336-AD59-A7C6D15DDC0E}" dt="2022-12-06T22:17:00.926" v="84" actId="20577"/>
          <ac:spMkLst>
            <pc:docMk/>
            <pc:sldMk cId="1599500132" sldId="262"/>
            <ac:spMk id="2" creationId="{00000000-0000-0000-0000-000000000000}"/>
          </ac:spMkLst>
        </pc:spChg>
        <pc:spChg chg="mod">
          <ac:chgData name="Carli Hansen" userId="bcafb5cc-c472-48e4-901a-b2958ad60e60" providerId="ADAL" clId="{F964DFCA-A271-4336-AD59-A7C6D15DDC0E}" dt="2022-12-06T22:17:23.486" v="87" actId="20577"/>
          <ac:spMkLst>
            <pc:docMk/>
            <pc:sldMk cId="1599500132" sldId="262"/>
            <ac:spMk id="3" creationId="{00000000-0000-0000-0000-000000000000}"/>
          </ac:spMkLst>
        </pc:spChg>
      </pc:sldChg>
      <pc:sldChg chg="modSp mod">
        <pc:chgData name="Carli Hansen" userId="bcafb5cc-c472-48e4-901a-b2958ad60e60" providerId="ADAL" clId="{F964DFCA-A271-4336-AD59-A7C6D15DDC0E}" dt="2022-12-06T22:18:03.625" v="133" actId="20577"/>
        <pc:sldMkLst>
          <pc:docMk/>
          <pc:sldMk cId="1395546353" sldId="263"/>
        </pc:sldMkLst>
        <pc:spChg chg="mod">
          <ac:chgData name="Carli Hansen" userId="bcafb5cc-c472-48e4-901a-b2958ad60e60" providerId="ADAL" clId="{F964DFCA-A271-4336-AD59-A7C6D15DDC0E}" dt="2022-12-06T22:17:54.379" v="131" actId="20577"/>
          <ac:spMkLst>
            <pc:docMk/>
            <pc:sldMk cId="1395546353" sldId="263"/>
            <ac:spMk id="2" creationId="{00000000-0000-0000-0000-000000000000}"/>
          </ac:spMkLst>
        </pc:spChg>
        <pc:spChg chg="mod">
          <ac:chgData name="Carli Hansen" userId="bcafb5cc-c472-48e4-901a-b2958ad60e60" providerId="ADAL" clId="{F964DFCA-A271-4336-AD59-A7C6D15DDC0E}" dt="2022-12-06T22:18:03.625" v="133" actId="20577"/>
          <ac:spMkLst>
            <pc:docMk/>
            <pc:sldMk cId="1395546353" sldId="263"/>
            <ac:spMk id="3" creationId="{00000000-0000-0000-0000-000000000000}"/>
          </ac:spMkLst>
        </pc:spChg>
      </pc:sldChg>
      <pc:sldChg chg="modSp mod">
        <pc:chgData name="Carli Hansen" userId="bcafb5cc-c472-48e4-901a-b2958ad60e60" providerId="ADAL" clId="{F964DFCA-A271-4336-AD59-A7C6D15DDC0E}" dt="2022-12-06T22:19:01.094" v="147" actId="20577"/>
        <pc:sldMkLst>
          <pc:docMk/>
          <pc:sldMk cId="2681905739" sldId="264"/>
        </pc:sldMkLst>
        <pc:spChg chg="mod">
          <ac:chgData name="Carli Hansen" userId="bcafb5cc-c472-48e4-901a-b2958ad60e60" providerId="ADAL" clId="{F964DFCA-A271-4336-AD59-A7C6D15DDC0E}" dt="2022-12-06T22:18:17.473" v="135" actId="20577"/>
          <ac:spMkLst>
            <pc:docMk/>
            <pc:sldMk cId="2681905739" sldId="264"/>
            <ac:spMk id="2" creationId="{00000000-0000-0000-0000-000000000000}"/>
          </ac:spMkLst>
        </pc:spChg>
        <pc:spChg chg="mod">
          <ac:chgData name="Carli Hansen" userId="bcafb5cc-c472-48e4-901a-b2958ad60e60" providerId="ADAL" clId="{F964DFCA-A271-4336-AD59-A7C6D15DDC0E}" dt="2022-12-06T22:19:01.094" v="147" actId="20577"/>
          <ac:spMkLst>
            <pc:docMk/>
            <pc:sldMk cId="2681905739" sldId="264"/>
            <ac:spMk id="3" creationId="{00000000-0000-0000-0000-000000000000}"/>
          </ac:spMkLst>
        </pc:spChg>
      </pc:sldChg>
      <pc:sldChg chg="modSp mod">
        <pc:chgData name="Carli Hansen" userId="bcafb5cc-c472-48e4-901a-b2958ad60e60" providerId="ADAL" clId="{F964DFCA-A271-4336-AD59-A7C6D15DDC0E}" dt="2022-12-06T22:19:15.742" v="148" actId="20577"/>
        <pc:sldMkLst>
          <pc:docMk/>
          <pc:sldMk cId="3332899583" sldId="265"/>
        </pc:sldMkLst>
        <pc:spChg chg="mod">
          <ac:chgData name="Carli Hansen" userId="bcafb5cc-c472-48e4-901a-b2958ad60e60" providerId="ADAL" clId="{F964DFCA-A271-4336-AD59-A7C6D15DDC0E}" dt="2022-12-06T22:19:15.742" v="148" actId="20577"/>
          <ac:spMkLst>
            <pc:docMk/>
            <pc:sldMk cId="3332899583" sldId="265"/>
            <ac:spMk id="3" creationId="{00000000-0000-0000-0000-000000000000}"/>
          </ac:spMkLst>
        </pc:spChg>
      </pc:sldChg>
      <pc:sldChg chg="modSp mod">
        <pc:chgData name="Carli Hansen" userId="bcafb5cc-c472-48e4-901a-b2958ad60e60" providerId="ADAL" clId="{F964DFCA-A271-4336-AD59-A7C6D15DDC0E}" dt="2022-12-06T22:14:29.851" v="29" actId="20577"/>
        <pc:sldMkLst>
          <pc:docMk/>
          <pc:sldMk cId="2401721440" sldId="266"/>
        </pc:sldMkLst>
        <pc:spChg chg="mod">
          <ac:chgData name="Carli Hansen" userId="bcafb5cc-c472-48e4-901a-b2958ad60e60" providerId="ADAL" clId="{F964DFCA-A271-4336-AD59-A7C6D15DDC0E}" dt="2022-12-06T22:14:29.851" v="29" actId="20577"/>
          <ac:spMkLst>
            <pc:docMk/>
            <pc:sldMk cId="2401721440" sldId="26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83F80D-5A16-42A4-BC73-47EBD56CB0D1}"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22051F-B82C-4B3E-AA50-AB834897B63B}" type="slidenum">
              <a:rPr lang="en-US" smtClean="0"/>
              <a:pPr/>
              <a:t>‹#›</a:t>
            </a:fld>
            <a:endParaRPr lang="en-US"/>
          </a:p>
        </p:txBody>
      </p:sp>
    </p:spTree>
    <p:extLst>
      <p:ext uri="{BB962C8B-B14F-4D97-AF65-F5344CB8AC3E}">
        <p14:creationId xmlns:p14="http://schemas.microsoft.com/office/powerpoint/2010/main" val="3701853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3F80D-5A16-42A4-BC73-47EBD56CB0D1}"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22051F-B82C-4B3E-AA50-AB834897B63B}" type="slidenum">
              <a:rPr lang="en-US" smtClean="0"/>
              <a:pPr/>
              <a:t>‹#›</a:t>
            </a:fld>
            <a:endParaRPr lang="en-US"/>
          </a:p>
        </p:txBody>
      </p:sp>
    </p:spTree>
    <p:extLst>
      <p:ext uri="{BB962C8B-B14F-4D97-AF65-F5344CB8AC3E}">
        <p14:creationId xmlns:p14="http://schemas.microsoft.com/office/powerpoint/2010/main" val="4058485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3F80D-5A16-42A4-BC73-47EBD56CB0D1}"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22051F-B82C-4B3E-AA50-AB834897B63B}" type="slidenum">
              <a:rPr lang="en-US" smtClean="0"/>
              <a:pPr/>
              <a:t>‹#›</a:t>
            </a:fld>
            <a:endParaRPr lang="en-US"/>
          </a:p>
        </p:txBody>
      </p:sp>
    </p:spTree>
    <p:extLst>
      <p:ext uri="{BB962C8B-B14F-4D97-AF65-F5344CB8AC3E}">
        <p14:creationId xmlns:p14="http://schemas.microsoft.com/office/powerpoint/2010/main" val="1676142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3F80D-5A16-42A4-BC73-47EBD56CB0D1}"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22051F-B82C-4B3E-AA50-AB834897B63B}" type="slidenum">
              <a:rPr lang="en-US" smtClean="0"/>
              <a:pPr/>
              <a:t>‹#›</a:t>
            </a:fld>
            <a:endParaRPr lang="en-US"/>
          </a:p>
        </p:txBody>
      </p:sp>
    </p:spTree>
    <p:extLst>
      <p:ext uri="{BB962C8B-B14F-4D97-AF65-F5344CB8AC3E}">
        <p14:creationId xmlns:p14="http://schemas.microsoft.com/office/powerpoint/2010/main" val="2393615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83F80D-5A16-42A4-BC73-47EBD56CB0D1}"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22051F-B82C-4B3E-AA50-AB834897B63B}" type="slidenum">
              <a:rPr lang="en-US" smtClean="0"/>
              <a:pPr/>
              <a:t>‹#›</a:t>
            </a:fld>
            <a:endParaRPr lang="en-US"/>
          </a:p>
        </p:txBody>
      </p:sp>
    </p:spTree>
    <p:extLst>
      <p:ext uri="{BB962C8B-B14F-4D97-AF65-F5344CB8AC3E}">
        <p14:creationId xmlns:p14="http://schemas.microsoft.com/office/powerpoint/2010/main" val="476225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83F80D-5A16-42A4-BC73-47EBD56CB0D1}"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22051F-B82C-4B3E-AA50-AB834897B63B}" type="slidenum">
              <a:rPr lang="en-US" smtClean="0"/>
              <a:pPr/>
              <a:t>‹#›</a:t>
            </a:fld>
            <a:endParaRPr lang="en-US"/>
          </a:p>
        </p:txBody>
      </p:sp>
    </p:spTree>
    <p:extLst>
      <p:ext uri="{BB962C8B-B14F-4D97-AF65-F5344CB8AC3E}">
        <p14:creationId xmlns:p14="http://schemas.microsoft.com/office/powerpoint/2010/main" val="4129535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83F80D-5A16-42A4-BC73-47EBD56CB0D1}" type="datetimeFigureOut">
              <a:rPr lang="en-US" smtClean="0"/>
              <a:pPr/>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22051F-B82C-4B3E-AA50-AB834897B63B}" type="slidenum">
              <a:rPr lang="en-US" smtClean="0"/>
              <a:pPr/>
              <a:t>‹#›</a:t>
            </a:fld>
            <a:endParaRPr lang="en-US"/>
          </a:p>
        </p:txBody>
      </p:sp>
    </p:spTree>
    <p:extLst>
      <p:ext uri="{BB962C8B-B14F-4D97-AF65-F5344CB8AC3E}">
        <p14:creationId xmlns:p14="http://schemas.microsoft.com/office/powerpoint/2010/main" val="696630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83F80D-5A16-42A4-BC73-47EBD56CB0D1}" type="datetimeFigureOut">
              <a:rPr lang="en-US" smtClean="0"/>
              <a:pPr/>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22051F-B82C-4B3E-AA50-AB834897B63B}" type="slidenum">
              <a:rPr lang="en-US" smtClean="0"/>
              <a:pPr/>
              <a:t>‹#›</a:t>
            </a:fld>
            <a:endParaRPr lang="en-US"/>
          </a:p>
        </p:txBody>
      </p:sp>
    </p:spTree>
    <p:extLst>
      <p:ext uri="{BB962C8B-B14F-4D97-AF65-F5344CB8AC3E}">
        <p14:creationId xmlns:p14="http://schemas.microsoft.com/office/powerpoint/2010/main" val="1794349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3F80D-5A16-42A4-BC73-47EBD56CB0D1}" type="datetimeFigureOut">
              <a:rPr lang="en-US" smtClean="0"/>
              <a:pPr/>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22051F-B82C-4B3E-AA50-AB834897B63B}" type="slidenum">
              <a:rPr lang="en-US" smtClean="0"/>
              <a:pPr/>
              <a:t>‹#›</a:t>
            </a:fld>
            <a:endParaRPr lang="en-US"/>
          </a:p>
        </p:txBody>
      </p:sp>
    </p:spTree>
    <p:extLst>
      <p:ext uri="{BB962C8B-B14F-4D97-AF65-F5344CB8AC3E}">
        <p14:creationId xmlns:p14="http://schemas.microsoft.com/office/powerpoint/2010/main" val="235830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3F80D-5A16-42A4-BC73-47EBD56CB0D1}"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22051F-B82C-4B3E-AA50-AB834897B63B}" type="slidenum">
              <a:rPr lang="en-US" smtClean="0"/>
              <a:pPr/>
              <a:t>‹#›</a:t>
            </a:fld>
            <a:endParaRPr lang="en-US"/>
          </a:p>
        </p:txBody>
      </p:sp>
    </p:spTree>
    <p:extLst>
      <p:ext uri="{BB962C8B-B14F-4D97-AF65-F5344CB8AC3E}">
        <p14:creationId xmlns:p14="http://schemas.microsoft.com/office/powerpoint/2010/main" val="528334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3F80D-5A16-42A4-BC73-47EBD56CB0D1}"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22051F-B82C-4B3E-AA50-AB834897B63B}" type="slidenum">
              <a:rPr lang="en-US" smtClean="0"/>
              <a:pPr/>
              <a:t>‹#›</a:t>
            </a:fld>
            <a:endParaRPr lang="en-US"/>
          </a:p>
        </p:txBody>
      </p:sp>
    </p:spTree>
    <p:extLst>
      <p:ext uri="{BB962C8B-B14F-4D97-AF65-F5344CB8AC3E}">
        <p14:creationId xmlns:p14="http://schemas.microsoft.com/office/powerpoint/2010/main" val="189714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3F80D-5A16-42A4-BC73-47EBD56CB0D1}" type="datetimeFigureOut">
              <a:rPr lang="en-US" smtClean="0"/>
              <a:pPr/>
              <a:t>12/6/2022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22051F-B82C-4B3E-AA50-AB834897B63B}" type="slidenum">
              <a:rPr lang="en-US" smtClean="0"/>
              <a:pPr/>
              <a:t>‹#›</a:t>
            </a:fld>
            <a:endParaRPr lang="en-US"/>
          </a:p>
        </p:txBody>
      </p:sp>
    </p:spTree>
    <p:extLst>
      <p:ext uri="{BB962C8B-B14F-4D97-AF65-F5344CB8AC3E}">
        <p14:creationId xmlns:p14="http://schemas.microsoft.com/office/powerpoint/2010/main" val="3922862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Statistical Significance</a:t>
            </a:r>
          </a:p>
        </p:txBody>
      </p:sp>
      <p:sp>
        <p:nvSpPr>
          <p:cNvPr id="3" name="Subtitle 2"/>
          <p:cNvSpPr>
            <a:spLocks noGrp="1"/>
          </p:cNvSpPr>
          <p:nvPr>
            <p:ph type="subTitle" idx="1"/>
          </p:nvPr>
        </p:nvSpPr>
        <p:spPr/>
        <p:txBody>
          <a:bodyPr/>
          <a:lstStyle/>
          <a:p>
            <a:r>
              <a:rPr lang="en-US" dirty="0"/>
              <a:t>R. Garner, DePaul University</a:t>
            </a:r>
          </a:p>
        </p:txBody>
      </p:sp>
    </p:spTree>
    <p:extLst>
      <p:ext uri="{BB962C8B-B14F-4D97-AF65-F5344CB8AC3E}">
        <p14:creationId xmlns:p14="http://schemas.microsoft.com/office/powerpoint/2010/main" val="4022481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are men more likely to be vegan than women?</a:t>
            </a:r>
          </a:p>
        </p:txBody>
      </p:sp>
      <p:sp>
        <p:nvSpPr>
          <p:cNvPr id="3" name="Content Placeholder 2"/>
          <p:cNvSpPr>
            <a:spLocks noGrp="1"/>
          </p:cNvSpPr>
          <p:nvPr>
            <p:ph idx="1"/>
          </p:nvPr>
        </p:nvSpPr>
        <p:spPr/>
        <p:txBody>
          <a:bodyPr>
            <a:normAutofit fontScale="85000" lnSpcReduction="20000"/>
          </a:bodyPr>
          <a:lstStyle/>
          <a:p>
            <a:r>
              <a:rPr lang="en-US" dirty="0"/>
              <a:t>The NULL HYPOTHESIS is that the proportions of vegans is EQUAL among men and women.</a:t>
            </a:r>
          </a:p>
          <a:p>
            <a:r>
              <a:rPr lang="en-US" dirty="0"/>
              <a:t>In a random sample of 100 students, 90% of men are vegan and only 10% of women—it is </a:t>
            </a:r>
            <a:r>
              <a:rPr lang="en-US" b="1" dirty="0"/>
              <a:t>unlikely</a:t>
            </a:r>
            <a:r>
              <a:rPr lang="en-US" dirty="0"/>
              <a:t> that we would get this sample result if the proportions were equal in the population—reject null-hypothesis.</a:t>
            </a:r>
          </a:p>
          <a:p>
            <a:r>
              <a:rPr lang="en-US" dirty="0"/>
              <a:t>In a random sample of 100 students, 41% of men are vegan and only 40% of women—in this case, we would fail to reject the null hypothesis—these sample results would be very likely if the proportions in the population were equal. The small difference is probably just the result of sampling error.</a:t>
            </a:r>
          </a:p>
        </p:txBody>
      </p:sp>
    </p:spTree>
    <p:extLst>
      <p:ext uri="{BB962C8B-B14F-4D97-AF65-F5344CB8AC3E}">
        <p14:creationId xmlns:p14="http://schemas.microsoft.com/office/powerpoint/2010/main" val="2681905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Evidence-based conclusions…</a:t>
            </a:r>
          </a:p>
        </p:txBody>
      </p:sp>
      <p:sp>
        <p:nvSpPr>
          <p:cNvPr id="3" name="Content Placeholder 2"/>
          <p:cNvSpPr>
            <a:spLocks noGrp="1"/>
          </p:cNvSpPr>
          <p:nvPr>
            <p:ph idx="1"/>
          </p:nvPr>
        </p:nvSpPr>
        <p:spPr/>
        <p:txBody>
          <a:bodyPr/>
          <a:lstStyle/>
          <a:p>
            <a:r>
              <a:rPr lang="en-US" dirty="0"/>
              <a:t>An alternative method of statistical inference is to compute a confidence interval—if it includes the value associated with the null hypothesis…we fail to reject the null hypothesis.</a:t>
            </a:r>
          </a:p>
          <a:p>
            <a:r>
              <a:rPr lang="en-US" dirty="0"/>
              <a:t>In any case, “results” that don’t meet standards of significance are not considered evidence for claims and conclusions.</a:t>
            </a:r>
          </a:p>
        </p:txBody>
      </p:sp>
    </p:spTree>
    <p:extLst>
      <p:ext uri="{BB962C8B-B14F-4D97-AF65-F5344CB8AC3E}">
        <p14:creationId xmlns:p14="http://schemas.microsoft.com/office/powerpoint/2010/main" val="3332899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Variability in sample outcomes</a:t>
            </a:r>
          </a:p>
        </p:txBody>
      </p:sp>
      <p:sp>
        <p:nvSpPr>
          <p:cNvPr id="3" name="Content Placeholder 2"/>
          <p:cNvSpPr>
            <a:spLocks noGrp="1"/>
          </p:cNvSpPr>
          <p:nvPr>
            <p:ph idx="1"/>
          </p:nvPr>
        </p:nvSpPr>
        <p:spPr/>
        <p:txBody>
          <a:bodyPr/>
          <a:lstStyle/>
          <a:p>
            <a:r>
              <a:rPr lang="en-US" dirty="0"/>
              <a:t>When we draw samples from a population, the outcome (results) in each sample are most likely NOT IDENTICAL to the situation in the population.</a:t>
            </a:r>
          </a:p>
          <a:p>
            <a:r>
              <a:rPr lang="en-US" dirty="0"/>
              <a:t>The sample means, proportions, etc. are likely to be a bit different from the population value.</a:t>
            </a:r>
          </a:p>
          <a:p>
            <a:r>
              <a:rPr lang="en-US" dirty="0"/>
              <a:t>This variability is called SAMPLING ERROR.</a:t>
            </a:r>
          </a:p>
        </p:txBody>
      </p:sp>
    </p:spTree>
    <p:extLst>
      <p:ext uri="{BB962C8B-B14F-4D97-AF65-F5344CB8AC3E}">
        <p14:creationId xmlns:p14="http://schemas.microsoft.com/office/powerpoint/2010/main" val="2401721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Variability in sample outcomes</a:t>
            </a:r>
          </a:p>
        </p:txBody>
      </p:sp>
      <p:sp>
        <p:nvSpPr>
          <p:cNvPr id="3" name="Content Placeholder 2"/>
          <p:cNvSpPr>
            <a:spLocks noGrp="1"/>
          </p:cNvSpPr>
          <p:nvPr>
            <p:ph idx="1"/>
          </p:nvPr>
        </p:nvSpPr>
        <p:spPr/>
        <p:txBody>
          <a:bodyPr/>
          <a:lstStyle/>
          <a:p>
            <a:r>
              <a:rPr lang="en-US" dirty="0"/>
              <a:t>How do we decide (not the same as “know”) whether or not the results are just the result of sampling error (i.e., variability in sample outcomes)?</a:t>
            </a:r>
          </a:p>
          <a:p>
            <a:r>
              <a:rPr lang="en-US" dirty="0"/>
              <a:t>“Beyond reasonable doubt”….</a:t>
            </a:r>
          </a:p>
        </p:txBody>
      </p:sp>
    </p:spTree>
    <p:extLst>
      <p:ext uri="{BB962C8B-B14F-4D97-AF65-F5344CB8AC3E}">
        <p14:creationId xmlns:p14="http://schemas.microsoft.com/office/powerpoint/2010/main" val="3246878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1: the null hypothesis</a:t>
            </a:r>
          </a:p>
        </p:txBody>
      </p:sp>
      <p:sp>
        <p:nvSpPr>
          <p:cNvPr id="3" name="Content Placeholder 2"/>
          <p:cNvSpPr>
            <a:spLocks noGrp="1"/>
          </p:cNvSpPr>
          <p:nvPr>
            <p:ph idx="1"/>
          </p:nvPr>
        </p:nvSpPr>
        <p:spPr/>
        <p:txBody>
          <a:bodyPr>
            <a:normAutofit fontScale="92500" lnSpcReduction="10000"/>
          </a:bodyPr>
          <a:lstStyle/>
          <a:p>
            <a:r>
              <a:rPr lang="en-US" dirty="0"/>
              <a:t>What </a:t>
            </a:r>
            <a:r>
              <a:rPr lang="en-US" b="1" dirty="0"/>
              <a:t>would</a:t>
            </a:r>
            <a:r>
              <a:rPr lang="en-US" dirty="0"/>
              <a:t> the data look like, if </a:t>
            </a:r>
            <a:r>
              <a:rPr lang="en-US" b="1" dirty="0"/>
              <a:t>in the population </a:t>
            </a:r>
            <a:r>
              <a:rPr lang="en-US" dirty="0"/>
              <a:t>there </a:t>
            </a:r>
            <a:r>
              <a:rPr lang="en-US" b="1" dirty="0"/>
              <a:t>were</a:t>
            </a:r>
            <a:r>
              <a:rPr lang="en-US" dirty="0"/>
              <a:t> </a:t>
            </a:r>
            <a:r>
              <a:rPr lang="en-US" b="1" dirty="0"/>
              <a:t>no</a:t>
            </a:r>
            <a:r>
              <a:rPr lang="en-US" dirty="0"/>
              <a:t> relationship between the variables (no differences in means, proportions, etc. related to the independent variable(s))?</a:t>
            </a:r>
          </a:p>
          <a:p>
            <a:r>
              <a:rPr lang="en-US" dirty="0"/>
              <a:t>The null hypothesis describes an imaginary state of affairs in the population.</a:t>
            </a:r>
          </a:p>
          <a:p>
            <a:r>
              <a:rPr lang="en-US" dirty="0"/>
              <a:t>We can specify the expected value(s) that we would find in the data if the null hypothesis </a:t>
            </a:r>
            <a:r>
              <a:rPr lang="en-US" b="1" dirty="0"/>
              <a:t>were</a:t>
            </a:r>
            <a:r>
              <a:rPr lang="en-US" dirty="0"/>
              <a:t> true.</a:t>
            </a:r>
          </a:p>
        </p:txBody>
      </p:sp>
    </p:spTree>
    <p:extLst>
      <p:ext uri="{BB962C8B-B14F-4D97-AF65-F5344CB8AC3E}">
        <p14:creationId xmlns:p14="http://schemas.microsoft.com/office/powerpoint/2010/main" val="2352622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2: the test statistic</a:t>
            </a:r>
          </a:p>
        </p:txBody>
      </p:sp>
      <p:sp>
        <p:nvSpPr>
          <p:cNvPr id="3" name="Content Placeholder 2"/>
          <p:cNvSpPr>
            <a:spLocks noGrp="1"/>
          </p:cNvSpPr>
          <p:nvPr>
            <p:ph idx="1"/>
          </p:nvPr>
        </p:nvSpPr>
        <p:spPr/>
        <p:txBody>
          <a:bodyPr/>
          <a:lstStyle/>
          <a:p>
            <a:r>
              <a:rPr lang="en-US" dirty="0"/>
              <a:t>We check whether the observed (“real”) data is discrepant from the expected results specified in the null hypothesis.</a:t>
            </a:r>
          </a:p>
          <a:p>
            <a:r>
              <a:rPr lang="en-US" dirty="0"/>
              <a:t>We do this by computing a test statistic that shows the discrepancy (big absolute value, big discrepancy; small absolute value, small discrepancy) between the observed data and the value specified in the Null Hypothesis.</a:t>
            </a:r>
          </a:p>
        </p:txBody>
      </p:sp>
    </p:spTree>
    <p:extLst>
      <p:ext uri="{BB962C8B-B14F-4D97-AF65-F5344CB8AC3E}">
        <p14:creationId xmlns:p14="http://schemas.microsoft.com/office/powerpoint/2010/main" val="80098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test statistic (continued)</a:t>
            </a:r>
          </a:p>
        </p:txBody>
      </p:sp>
      <p:sp>
        <p:nvSpPr>
          <p:cNvPr id="3" name="Content Placeholder 2"/>
          <p:cNvSpPr>
            <a:spLocks noGrp="1"/>
          </p:cNvSpPr>
          <p:nvPr>
            <p:ph idx="1"/>
          </p:nvPr>
        </p:nvSpPr>
        <p:spPr/>
        <p:txBody>
          <a:bodyPr>
            <a:normAutofit/>
          </a:bodyPr>
          <a:lstStyle/>
          <a:p>
            <a:r>
              <a:rPr lang="en-US" dirty="0"/>
              <a:t>The test statistics have different names, and the formulas are a bit different for different types of data:</a:t>
            </a:r>
          </a:p>
          <a:p>
            <a:pPr lvl="1"/>
            <a:r>
              <a:rPr lang="en-US" dirty="0"/>
              <a:t>Compare means/proportions: T-test (when there are two categories); F for ANOVA.</a:t>
            </a:r>
          </a:p>
          <a:p>
            <a:pPr lvl="1"/>
            <a:r>
              <a:rPr lang="en-US" dirty="0"/>
              <a:t>Chi-square for cross-tabs (proportions, possibly multi-category variables).</a:t>
            </a:r>
          </a:p>
          <a:p>
            <a:pPr lvl="1"/>
            <a:r>
              <a:rPr lang="en-US" dirty="0"/>
              <a:t>Z for means/proportions when we know the population standard deviation (normal curve).</a:t>
            </a:r>
          </a:p>
          <a:p>
            <a:endParaRPr lang="en-US" dirty="0"/>
          </a:p>
        </p:txBody>
      </p:sp>
    </p:spTree>
    <p:extLst>
      <p:ext uri="{BB962C8B-B14F-4D97-AF65-F5344CB8AC3E}">
        <p14:creationId xmlns:p14="http://schemas.microsoft.com/office/powerpoint/2010/main" val="987276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Step 3: calculate the probability</a:t>
            </a:r>
          </a:p>
        </p:txBody>
      </p:sp>
      <p:sp>
        <p:nvSpPr>
          <p:cNvPr id="3" name="Content Placeholder 2"/>
          <p:cNvSpPr>
            <a:spLocks noGrp="1"/>
          </p:cNvSpPr>
          <p:nvPr>
            <p:ph idx="1"/>
          </p:nvPr>
        </p:nvSpPr>
        <p:spPr/>
        <p:txBody>
          <a:bodyPr>
            <a:normAutofit fontScale="85000" lnSpcReduction="10000"/>
          </a:bodyPr>
          <a:lstStyle/>
          <a:p>
            <a:r>
              <a:rPr lang="en-US" dirty="0"/>
              <a:t>How probable is this discrepancy (in the sample data) from the null hypothesis if the null hypothesis </a:t>
            </a:r>
            <a:r>
              <a:rPr lang="en-US" b="1" dirty="0"/>
              <a:t>were </a:t>
            </a:r>
            <a:r>
              <a:rPr lang="en-US" dirty="0"/>
              <a:t>true?</a:t>
            </a:r>
          </a:p>
          <a:p>
            <a:r>
              <a:rPr lang="en-US" dirty="0"/>
              <a:t>The probability is expressed by the p-value.</a:t>
            </a:r>
          </a:p>
          <a:p>
            <a:r>
              <a:rPr lang="en-US" dirty="0"/>
              <a:t>A big p-value means that this result is very compatible with the null hypothesis—it is very probable among all possible sample outcomes. This goes with a small discrepancy, a small test stat value.</a:t>
            </a:r>
          </a:p>
          <a:p>
            <a:r>
              <a:rPr lang="en-US" dirty="0"/>
              <a:t>A small p-value—the result is not very probable—goes with a large discrepancy, a large test stat value.</a:t>
            </a:r>
          </a:p>
        </p:txBody>
      </p:sp>
    </p:spTree>
    <p:extLst>
      <p:ext uri="{BB962C8B-B14F-4D97-AF65-F5344CB8AC3E}">
        <p14:creationId xmlns:p14="http://schemas.microsoft.com/office/powerpoint/2010/main" val="3384499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4: decide what to conclude about the null hypothesis</a:t>
            </a:r>
          </a:p>
        </p:txBody>
      </p:sp>
      <p:sp>
        <p:nvSpPr>
          <p:cNvPr id="3" name="Content Placeholder 2"/>
          <p:cNvSpPr>
            <a:spLocks noGrp="1"/>
          </p:cNvSpPr>
          <p:nvPr>
            <p:ph idx="1"/>
          </p:nvPr>
        </p:nvSpPr>
        <p:spPr/>
        <p:txBody>
          <a:bodyPr>
            <a:normAutofit lnSpcReduction="10000"/>
          </a:bodyPr>
          <a:lstStyle/>
          <a:p>
            <a:r>
              <a:rPr lang="en-US" dirty="0"/>
              <a:t>If this degree of discrepancy is small and likely </a:t>
            </a:r>
            <a:r>
              <a:rPr lang="en-US" b="1" dirty="0"/>
              <a:t>if the null hypothesis were true</a:t>
            </a:r>
            <a:r>
              <a:rPr lang="en-US" dirty="0"/>
              <a:t>—compatible with the truth of the null hypothesis—we fail to reject the null hypothesis (small test stat, big p-value).</a:t>
            </a:r>
          </a:p>
          <a:p>
            <a:r>
              <a:rPr lang="en-US" dirty="0"/>
              <a:t>If this degree of discrepancy is large and unlikely—the data is not very compatible with the null hypothesis—we can reject the null hypothesis (large test stat, small p-value).</a:t>
            </a:r>
          </a:p>
        </p:txBody>
      </p:sp>
    </p:spTree>
    <p:extLst>
      <p:ext uri="{BB962C8B-B14F-4D97-AF65-F5344CB8AC3E}">
        <p14:creationId xmlns:p14="http://schemas.microsoft.com/office/powerpoint/2010/main" val="1599500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Step 4: decide… (continued)</a:t>
            </a:r>
          </a:p>
        </p:txBody>
      </p:sp>
      <p:sp>
        <p:nvSpPr>
          <p:cNvPr id="3" name="Content Placeholder 2"/>
          <p:cNvSpPr>
            <a:spLocks noGrp="1"/>
          </p:cNvSpPr>
          <p:nvPr>
            <p:ph idx="1"/>
          </p:nvPr>
        </p:nvSpPr>
        <p:spPr/>
        <p:txBody>
          <a:bodyPr>
            <a:normAutofit lnSpcReduction="10000"/>
          </a:bodyPr>
          <a:lstStyle/>
          <a:p>
            <a:r>
              <a:rPr lang="en-US" dirty="0"/>
              <a:t>What is “beyond reasonable doubt”?</a:t>
            </a:r>
          </a:p>
          <a:p>
            <a:r>
              <a:rPr lang="en-US" b="1" dirty="0"/>
              <a:t>Conventionally</a:t>
            </a:r>
            <a:r>
              <a:rPr lang="en-US" dirty="0"/>
              <a:t>, we use a 0.05 (1/20) cut-off for the p-value. If it is over 0.05 we FAIL to reject the null hypothesis. </a:t>
            </a:r>
          </a:p>
          <a:p>
            <a:r>
              <a:rPr lang="en-US" dirty="0"/>
              <a:t>Yes, it may look like there is a relationship in our sample data, but the high p-value suggests that there is a high probability that these “results” are just the product of sampling variability (sampling error)—NOT significant.</a:t>
            </a:r>
          </a:p>
        </p:txBody>
      </p:sp>
    </p:spTree>
    <p:extLst>
      <p:ext uri="{BB962C8B-B14F-4D97-AF65-F5344CB8AC3E}">
        <p14:creationId xmlns:p14="http://schemas.microsoft.com/office/powerpoint/2010/main" val="13955463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784</Words>
  <Application>Microsoft Office PowerPoint</Application>
  <PresentationFormat>On-screen Show (4:3)</PresentationFormat>
  <Paragraphs>40</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Statistical Significance</vt:lpstr>
      <vt:lpstr>Variability in sample outcomes</vt:lpstr>
      <vt:lpstr>Variability in sample outcomes</vt:lpstr>
      <vt:lpstr>Step 1: the null hypothesis</vt:lpstr>
      <vt:lpstr>Step 2: the test statistic</vt:lpstr>
      <vt:lpstr>The test statistic (continued)</vt:lpstr>
      <vt:lpstr>Step 3: calculate the probability</vt:lpstr>
      <vt:lpstr>Step 4: decide what to conclude about the null hypothesis</vt:lpstr>
      <vt:lpstr>Step 4: decide… (continued)</vt:lpstr>
      <vt:lpstr>Example: are men more likely to be vegan than women?</vt:lpstr>
      <vt:lpstr>Evidence-based conclusions…</vt:lpstr>
    </vt:vector>
  </TitlesOfParts>
  <Company>DePaul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Significance</dc:title>
  <dc:creator>Garner, Roberta</dc:creator>
  <cp:lastModifiedBy>Carli Hansen</cp:lastModifiedBy>
  <cp:revision>10</cp:revision>
  <dcterms:created xsi:type="dcterms:W3CDTF">2014-01-23T16:19:30Z</dcterms:created>
  <dcterms:modified xsi:type="dcterms:W3CDTF">2022-12-06T22:19:20Z</dcterms:modified>
</cp:coreProperties>
</file>